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4"/>
  </p:sldMasterIdLst>
  <p:handoutMasterIdLst>
    <p:handoutMasterId r:id="rId31"/>
  </p:handoutMasterIdLst>
  <p:sldIdLst>
    <p:sldId id="256" r:id="rId5"/>
    <p:sldId id="257" r:id="rId6"/>
    <p:sldId id="272" r:id="rId7"/>
    <p:sldId id="273" r:id="rId8"/>
    <p:sldId id="275" r:id="rId9"/>
    <p:sldId id="280" r:id="rId10"/>
    <p:sldId id="274" r:id="rId11"/>
    <p:sldId id="276" r:id="rId12"/>
    <p:sldId id="277" r:id="rId13"/>
    <p:sldId id="279" r:id="rId14"/>
    <p:sldId id="266" r:id="rId15"/>
    <p:sldId id="271" r:id="rId16"/>
    <p:sldId id="284" r:id="rId17"/>
    <p:sldId id="290" r:id="rId18"/>
    <p:sldId id="259" r:id="rId19"/>
    <p:sldId id="262" r:id="rId20"/>
    <p:sldId id="261" r:id="rId21"/>
    <p:sldId id="263" r:id="rId22"/>
    <p:sldId id="289" r:id="rId23"/>
    <p:sldId id="265" r:id="rId24"/>
    <p:sldId id="258" r:id="rId25"/>
    <p:sldId id="291" r:id="rId26"/>
    <p:sldId id="267" r:id="rId27"/>
    <p:sldId id="286" r:id="rId28"/>
    <p:sldId id="287" r:id="rId29"/>
    <p:sldId id="288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.B.Klayman" initials="KLB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312" y="5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B275C3-5496-4D3C-A414-998E35F8EFA3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2D1352-C930-4C5D-B0CB-4D3D5BDF77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1138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DFAD-BCDF-45B4-9D2E-025FC577A2DD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1F0CF-C768-4DF4-8066-8616D71317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161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DFAD-BCDF-45B4-9D2E-025FC577A2DD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1F0CF-C768-4DF4-8066-8616D71317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266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DFAD-BCDF-45B4-9D2E-025FC577A2DD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1F0CF-C768-4DF4-8066-8616D71317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1032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DFAD-BCDF-45B4-9D2E-025FC577A2DD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1F0CF-C768-4DF4-8066-8616D71317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080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DFAD-BCDF-45B4-9D2E-025FC577A2DD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1F0CF-C768-4DF4-8066-8616D71317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633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DFAD-BCDF-45B4-9D2E-025FC577A2DD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1F0CF-C768-4DF4-8066-8616D71317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8425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DFAD-BCDF-45B4-9D2E-025FC577A2DD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1F0CF-C768-4DF4-8066-8616D71317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725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DFAD-BCDF-45B4-9D2E-025FC577A2DD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1F0CF-C768-4DF4-8066-8616D71317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32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DFAD-BCDF-45B4-9D2E-025FC577A2DD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1F0CF-C768-4DF4-8066-8616D71317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44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DFAD-BCDF-45B4-9D2E-025FC577A2DD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1F0CF-C768-4DF4-8066-8616D71317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375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DFAD-BCDF-45B4-9D2E-025FC577A2DD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1F0CF-C768-4DF4-8066-8616D71317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987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DFAD-BCDF-45B4-9D2E-025FC577A2DD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1F0CF-C768-4DF4-8066-8616D71317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503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DFAD-BCDF-45B4-9D2E-025FC577A2DD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1F0CF-C768-4DF4-8066-8616D71317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33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DFAD-BCDF-45B4-9D2E-025FC577A2DD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1F0CF-C768-4DF4-8066-8616D71317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267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DFAD-BCDF-45B4-9D2E-025FC577A2DD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1F0CF-C768-4DF4-8066-8616D71317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819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1F0CF-C768-4DF4-8066-8616D71317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DFAD-BCDF-45B4-9D2E-025FC577A2DD}" type="datetimeFigureOut">
              <a:rPr lang="ru-RU" smtClean="0"/>
              <a:pPr/>
              <a:t>07.02.2020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344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BDFAD-BCDF-45B4-9D2E-025FC577A2DD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1E1F0CF-C768-4DF4-8066-8616D71317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46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rusyf.ru/competitions" TargetMode="External"/><Relationship Id="rId2" Type="http://schemas.openxmlformats.org/officeDocument/2006/relationships/hyperlink" Target="http://rusyf.ru/documents?kind=7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rusyf.ru/documents/487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sport.gov.ru/sport/high-sport/priznanie-vidov-spor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nsport.gov.ru/documents/ministry-orders/28254/" TargetMode="External"/><Relationship Id="rId2" Type="http://schemas.openxmlformats.org/officeDocument/2006/relationships/hyperlink" Target="http://www.minsport.gov.ru/documents/ministry-orders/28251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rusyf.ru/documents/362" TargetMode="External"/><Relationship Id="rId2" Type="http://schemas.openxmlformats.org/officeDocument/2006/relationships/hyperlink" Target="https://www.minsport.gov.ru/sport/high-sport/edinaya-vserossiyska/31598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minsport.gov.ru/sport/high-sport/edinyy-kalendarnyy-p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sport.gov.ru/sport/high-sport/edinyy-kalendarnyy-p/34153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rusyf.ru/documents/43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1854558"/>
            <a:ext cx="7920268" cy="2196278"/>
          </a:xfrm>
        </p:spPr>
        <p:txBody>
          <a:bodyPr>
            <a:noAutofit/>
          </a:bodyPr>
          <a:lstStyle/>
          <a:p>
            <a:r>
              <a:rPr lang="ru-RU" sz="4800" dirty="0"/>
              <a:t>Система организации соревнований по</a:t>
            </a:r>
            <a:br>
              <a:rPr lang="ru-RU" sz="4800" dirty="0"/>
            </a:br>
            <a:r>
              <a:rPr lang="ru-RU" sz="4800" dirty="0"/>
              <a:t>парусному спорту в России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ru-RU" dirty="0"/>
          </a:p>
          <a:p>
            <a:r>
              <a:rPr lang="ru-RU" dirty="0"/>
              <a:t>06 февраля 2020 года</a:t>
            </a:r>
          </a:p>
          <a:p>
            <a:r>
              <a:rPr lang="ru-RU" dirty="0"/>
              <a:t>Версия 6.1 </a:t>
            </a:r>
          </a:p>
        </p:txBody>
      </p:sp>
    </p:spTree>
    <p:extLst>
      <p:ext uri="{BB962C8B-B14F-4D97-AF65-F5344CB8AC3E}">
        <p14:creationId xmlns:p14="http://schemas.microsoft.com/office/powerpoint/2010/main" val="4118358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49" y="215220"/>
            <a:ext cx="10694773" cy="892364"/>
          </a:xfrm>
        </p:spPr>
        <p:txBody>
          <a:bodyPr>
            <a:normAutofit/>
          </a:bodyPr>
          <a:lstStyle/>
          <a:p>
            <a:r>
              <a:rPr lang="ru-RU" sz="4000" dirty="0"/>
              <a:t>План-Календарь мероприятий ВФПС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9432" y="1107584"/>
            <a:ext cx="9784080" cy="5038928"/>
          </a:xfrm>
        </p:spPr>
        <p:txBody>
          <a:bodyPr>
            <a:normAutofit fontScale="85000" lnSpcReduction="20000"/>
          </a:bodyPr>
          <a:lstStyle/>
          <a:p>
            <a:r>
              <a:rPr lang="ru-RU" sz="2400" dirty="0"/>
              <a:t>В План-Календарь ВФПС включаются соревнования  в классах: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представленных во Всероссийском реестре видов спорта (ВРВС) Минспорта России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признанных </a:t>
            </a:r>
            <a:r>
              <a:rPr lang="en-US" sz="2400" dirty="0"/>
              <a:t>World Sailing</a:t>
            </a:r>
            <a:r>
              <a:rPr lang="ru-RU" sz="2400" dirty="0"/>
              <a:t>, развиваемых на территории России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национальных классах, признанных ВФПС</a:t>
            </a:r>
          </a:p>
          <a:p>
            <a:r>
              <a:rPr lang="ru-RU" sz="2400" dirty="0"/>
              <a:t>В План-Календарь ВФПС включаются соревнования следующего </a:t>
            </a:r>
            <a:r>
              <a:rPr lang="ru-RU" sz="2400" b="1" i="1" dirty="0"/>
              <a:t>статуса</a:t>
            </a:r>
            <a:r>
              <a:rPr lang="en-US" sz="2400" dirty="0"/>
              <a:t>: </a:t>
            </a:r>
            <a:endParaRPr lang="ru-RU" sz="2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международные соревнования на территории РФ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чемпионаты, Кубки и первенства России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чемпионаты, Кубки и первенства классов (Ассоциаций классов) ВФПС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всероссийские соревнования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межрегиональные соревнования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региональные соревнования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соревнования, проводимые вне территории России при поддержке ВФПС</a:t>
            </a:r>
          </a:p>
        </p:txBody>
      </p:sp>
    </p:spTree>
    <p:extLst>
      <p:ext uri="{BB962C8B-B14F-4D97-AF65-F5344CB8AC3E}">
        <p14:creationId xmlns:p14="http://schemas.microsoft.com/office/powerpoint/2010/main" val="443847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72130"/>
            <a:ext cx="10515600" cy="951611"/>
          </a:xfrm>
        </p:spPr>
        <p:txBody>
          <a:bodyPr>
            <a:normAutofit/>
          </a:bodyPr>
          <a:lstStyle/>
          <a:p>
            <a:r>
              <a:rPr lang="ru-RU" dirty="0"/>
              <a:t>План-Календарь мероприятий ВФПС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2130"/>
            <a:ext cx="10198994" cy="5048656"/>
          </a:xfrm>
        </p:spPr>
        <p:txBody>
          <a:bodyPr>
            <a:normAutofit fontScale="70000" lnSpcReduction="20000"/>
          </a:bodyPr>
          <a:lstStyle/>
          <a:p>
            <a:r>
              <a:rPr lang="ru-RU" sz="2400" dirty="0"/>
              <a:t>Порядок формирования: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400" dirty="0"/>
              <a:t>Прием заявок для включения в План-календарь ВФПС осуществляется Федерацией до </a:t>
            </a:r>
            <a:r>
              <a:rPr lang="en-US" sz="2400" dirty="0"/>
              <a:t>01</a:t>
            </a:r>
            <a:r>
              <a:rPr lang="ru-RU" sz="2400" dirty="0"/>
              <a:t> октября (ежегодно), кроме </a:t>
            </a:r>
            <a:r>
              <a:rPr lang="ru-RU" sz="2400" dirty="0" err="1"/>
              <a:t>МрС</a:t>
            </a:r>
            <a:r>
              <a:rPr lang="ru-RU" sz="2400" dirty="0"/>
              <a:t> и РС</a:t>
            </a:r>
            <a:r>
              <a:rPr lang="en-US" sz="2400" dirty="0"/>
              <a:t> </a:t>
            </a:r>
            <a:r>
              <a:rPr lang="ru-RU" sz="2400" dirty="0"/>
              <a:t>(для </a:t>
            </a:r>
            <a:r>
              <a:rPr lang="ru-RU" sz="2400" dirty="0" err="1"/>
              <a:t>МрС</a:t>
            </a:r>
            <a:r>
              <a:rPr lang="ru-RU" sz="2400" dirty="0"/>
              <a:t> и РС – не позднее 10 дней до итогового заседания Президиума ВФПС) 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400" dirty="0"/>
              <a:t>Форма заявки - </a:t>
            </a:r>
            <a:r>
              <a:rPr lang="en-US" sz="2400" dirty="0">
                <a:hlinkClick r:id="rId2"/>
              </a:rPr>
              <a:t>http://rusyf.ru/documents?kind=7</a:t>
            </a:r>
            <a:r>
              <a:rPr lang="ru-RU" sz="2400" dirty="0"/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400" dirty="0"/>
              <a:t>Обсуждение проекта календаря в Комитете спортмероприятий (КСМ) и публикация проекта Календаря на сайте ВФПС - до 15 октября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400" dirty="0"/>
              <a:t>прием замечаний и предложений по проекту календаря и повторное рассмотрение проекта Календаря в КСМ – до 01 ноября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400" dirty="0"/>
              <a:t>Утверждение календаря на итоговом Президиуме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400" dirty="0"/>
              <a:t>Публикация календаря на сайте ВФПС и рассылка организациям - членам ВФПС – не позднее, чем через 10 дней после утверждения на итоговом заседании Президиума</a:t>
            </a:r>
          </a:p>
          <a:p>
            <a:pPr marL="342900" lvl="1" indent="-342900"/>
            <a:r>
              <a:rPr lang="ru-RU" sz="2400" dirty="0"/>
              <a:t>Выбор проводящей организации соревнований со статусом Чемпионат/Кубок/Первенство России </a:t>
            </a:r>
            <a:r>
              <a:rPr lang="ru-RU" sz="2400" dirty="0">
                <a:solidFill>
                  <a:srgbClr val="FF0000"/>
                </a:solidFill>
              </a:rPr>
              <a:t>проводится на конкурсной основе </a:t>
            </a:r>
          </a:p>
          <a:p>
            <a:r>
              <a:rPr lang="ru-RU" sz="2400" dirty="0"/>
              <a:t>Для иных соревнований в случае подачи заявок от различных проводящих организаций между ними проводится конкурс</a:t>
            </a:r>
          </a:p>
          <a:p>
            <a:r>
              <a:rPr lang="ru-RU" sz="2400" dirty="0"/>
              <a:t>Опубликован - </a:t>
            </a:r>
            <a:r>
              <a:rPr lang="en-US" sz="2400" dirty="0">
                <a:hlinkClick r:id="rId3"/>
              </a:rPr>
              <a:t>http://rusyf.ru/competitions</a:t>
            </a:r>
            <a:r>
              <a:rPr lang="ru-RU" sz="2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309337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4455" y="287628"/>
            <a:ext cx="8596668" cy="1320800"/>
          </a:xfrm>
        </p:spPr>
        <p:txBody>
          <a:bodyPr>
            <a:normAutofit/>
          </a:bodyPr>
          <a:lstStyle/>
          <a:p>
            <a:r>
              <a:rPr lang="ru-RU" dirty="0"/>
              <a:t>Положение ВФПС о признании классов яхт, Ассоциаций классов яхт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2919" y="1894948"/>
            <a:ext cx="9784080" cy="49630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регламентирует:</a:t>
            </a:r>
          </a:p>
          <a:p>
            <a:pPr lvl="1"/>
            <a:r>
              <a:rPr lang="ru-RU" sz="1800" dirty="0"/>
              <a:t>порядок признания ВФПС классов яхт на территории России</a:t>
            </a:r>
          </a:p>
          <a:p>
            <a:pPr lvl="1"/>
            <a:r>
              <a:rPr lang="ru-RU" sz="1800" dirty="0"/>
              <a:t>порядок формирования структуры управления этими классами яхт с целью: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ru-RU" sz="1600" dirty="0"/>
              <a:t>обеспечения на территории РФ равных условий для гонщиков, выступающих в дисциплине (классе яхт)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ru-RU" sz="1600" dirty="0"/>
              <a:t>развития класса яхт на территории РФ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ru-RU" sz="1600" dirty="0"/>
              <a:t>взаимодействия с Международными организациями, осуществляющими управление соответствующими классами яхт </a:t>
            </a:r>
          </a:p>
          <a:p>
            <a:pPr marL="0" indent="0">
              <a:buNone/>
            </a:pPr>
            <a:r>
              <a:rPr lang="ru-RU" sz="2000" dirty="0"/>
              <a:t>Признание класса Всероссийской Федерацией Парусного Спорта означает то, что соревнования в данном классе могут быть включены в план-календарь мероприятий ВФПС.</a:t>
            </a:r>
          </a:p>
          <a:p>
            <a:pPr marL="0" indent="0">
              <a:buNone/>
            </a:pPr>
            <a:r>
              <a:rPr lang="ru-RU" sz="2000" dirty="0"/>
              <a:t>Статус: утверждено Президиумом 02.0</a:t>
            </a:r>
            <a:r>
              <a:rPr lang="en-US" sz="2000" dirty="0"/>
              <a:t>7</a:t>
            </a:r>
            <a:r>
              <a:rPr lang="ru-RU" sz="2000" dirty="0"/>
              <a:t>.2019</a:t>
            </a:r>
          </a:p>
          <a:p>
            <a:pPr marL="0" indent="0">
              <a:buNone/>
            </a:pPr>
            <a:r>
              <a:rPr lang="ru-RU" sz="2000" dirty="0"/>
              <a:t>Опубликован: </a:t>
            </a:r>
            <a:r>
              <a:rPr lang="en-US" sz="2000" dirty="0">
                <a:hlinkClick r:id="rId2"/>
              </a:rPr>
              <a:t>https://rusyf.ru/documents/487</a:t>
            </a:r>
            <a:r>
              <a:rPr lang="ru-RU" sz="2000" dirty="0"/>
              <a:t>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15981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2033" y="184597"/>
            <a:ext cx="8596668" cy="1013138"/>
          </a:xfrm>
        </p:spPr>
        <p:txBody>
          <a:bodyPr>
            <a:normAutofit/>
          </a:bodyPr>
          <a:lstStyle/>
          <a:p>
            <a:r>
              <a:rPr lang="ru-RU" sz="2800" dirty="0"/>
              <a:t>Положение ВФПС о признании классов яхт, Ассоциаций классов яхт - ключевые положения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2033" y="1197735"/>
            <a:ext cx="10489474" cy="5212244"/>
          </a:xfrm>
        </p:spPr>
        <p:txBody>
          <a:bodyPr>
            <a:normAutofit/>
          </a:bodyPr>
          <a:lstStyle/>
          <a:p>
            <a:r>
              <a:rPr lang="ru-RU" sz="2400" b="1" u="sng" dirty="0"/>
              <a:t>Определена процедура признания класса. В основе требования</a:t>
            </a:r>
            <a:r>
              <a:rPr lang="ru-RU" sz="2400" dirty="0"/>
              <a:t>:</a:t>
            </a:r>
          </a:p>
          <a:p>
            <a:pPr lvl="1"/>
            <a:r>
              <a:rPr lang="ru-RU" sz="2200" dirty="0"/>
              <a:t>Регламента </a:t>
            </a:r>
            <a:r>
              <a:rPr lang="en-US" sz="2200" dirty="0"/>
              <a:t>WS</a:t>
            </a:r>
          </a:p>
          <a:p>
            <a:pPr lvl="1"/>
            <a:r>
              <a:rPr lang="ru-RU" sz="2200" dirty="0"/>
              <a:t>Регламентов </a:t>
            </a:r>
            <a:r>
              <a:rPr lang="ru-RU" sz="2200" dirty="0" err="1"/>
              <a:t>Минспорта</a:t>
            </a:r>
            <a:r>
              <a:rPr lang="ru-RU" sz="2200" dirty="0"/>
              <a:t> России в части признания видов спорта и дисциплин</a:t>
            </a:r>
          </a:p>
          <a:p>
            <a:r>
              <a:rPr lang="ru-RU" sz="2400" b="1" u="sng" dirty="0"/>
              <a:t>Определена структура и порядок управления классами яхт. В основе:</a:t>
            </a:r>
          </a:p>
          <a:p>
            <a:pPr lvl="1"/>
            <a:r>
              <a:rPr lang="ru-RU" sz="2200" dirty="0"/>
              <a:t>Регламент </a:t>
            </a:r>
            <a:r>
              <a:rPr lang="en-US" sz="2200" dirty="0"/>
              <a:t>WS</a:t>
            </a:r>
          </a:p>
          <a:p>
            <a:pPr lvl="1"/>
            <a:r>
              <a:rPr lang="ru-RU" sz="2200" dirty="0"/>
              <a:t>Правила классов яхт</a:t>
            </a:r>
          </a:p>
          <a:p>
            <a:pPr lvl="1"/>
            <a:r>
              <a:rPr lang="ru-RU" sz="2200" dirty="0"/>
              <a:t>Регламент системы соревнований ВФПС</a:t>
            </a:r>
          </a:p>
          <a:p>
            <a:pPr lvl="1"/>
            <a:r>
              <a:rPr lang="ru-RU" sz="2200" dirty="0"/>
              <a:t>Устав ВФПС, Положения о комитетах Президиума ВФПС и Исполкома ВФПС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2033" y="184597"/>
            <a:ext cx="8596668" cy="1013138"/>
          </a:xfrm>
        </p:spPr>
        <p:txBody>
          <a:bodyPr>
            <a:normAutofit/>
          </a:bodyPr>
          <a:lstStyle/>
          <a:p>
            <a:r>
              <a:rPr lang="ru-RU" sz="2800" dirty="0"/>
              <a:t>Положение ВФПС о признании классов яхт, Ассоциаций классов яхт - ключевые положения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2033" y="1197735"/>
            <a:ext cx="10489474" cy="5212244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u="sng" dirty="0"/>
              <a:t>Определена процедура признания Ассоциаций классов</a:t>
            </a:r>
          </a:p>
          <a:p>
            <a:pPr lvl="1"/>
            <a:r>
              <a:rPr lang="ru-RU" sz="2200" dirty="0"/>
              <a:t>В основе –</a:t>
            </a:r>
            <a:r>
              <a:rPr lang="en-US" sz="2200" dirty="0"/>
              <a:t> </a:t>
            </a:r>
            <a:r>
              <a:rPr lang="ru-RU" sz="2200" dirty="0"/>
              <a:t>регламент </a:t>
            </a:r>
            <a:r>
              <a:rPr lang="en-US" sz="2200" dirty="0"/>
              <a:t>WS, </a:t>
            </a:r>
            <a:r>
              <a:rPr lang="ru-RU" sz="2200" dirty="0"/>
              <a:t> при этом соответствие Уставу ВФПС, ФЗ об НКО</a:t>
            </a:r>
          </a:p>
          <a:p>
            <a:pPr lvl="1"/>
            <a:r>
              <a:rPr lang="ru-RU" sz="2200" dirty="0"/>
              <a:t>Прописано обязательное членство в ВФПС (в управлении классов участвуют только члены ВФПС – юридические или физические (см. ниже) лица)</a:t>
            </a:r>
          </a:p>
          <a:p>
            <a:pPr lvl="1"/>
            <a:r>
              <a:rPr lang="ru-RU" sz="2200" dirty="0"/>
              <a:t>Введена модель взаимодействия с Ассоциациями без образования юридического лица </a:t>
            </a:r>
          </a:p>
          <a:p>
            <a:pPr lvl="2"/>
            <a:r>
              <a:rPr lang="ru-RU" sz="2200" dirty="0"/>
              <a:t>Ассоциация  без образования ЮЛ – это объединение  членов ВФПС внутри ВФПС с целью управления классом</a:t>
            </a:r>
          </a:p>
          <a:p>
            <a:pPr lvl="2"/>
            <a:r>
              <a:rPr lang="ru-RU" sz="2200" dirty="0"/>
              <a:t>Обязательное членство  в ВФПС для  всех членов Ассоциации</a:t>
            </a:r>
          </a:p>
          <a:p>
            <a:pPr lvl="1"/>
            <a:r>
              <a:rPr lang="ru-RU" sz="2200" dirty="0"/>
              <a:t>Вводится позиция Офицера Класса яхт в случаях: </a:t>
            </a:r>
          </a:p>
          <a:p>
            <a:pPr marL="1200150" lvl="2" indent="-342900">
              <a:buFont typeface="+mj-lt"/>
              <a:buAutoNum type="alphaLcParenR"/>
            </a:pPr>
            <a:r>
              <a:rPr lang="ru-RU" sz="1900" dirty="0">
                <a:solidFill>
                  <a:schemeClr val="tx1"/>
                </a:solidFill>
              </a:rPr>
              <a:t>отсутствия на территории РФ Признанной ВФПС Ассоциации класса яхт, </a:t>
            </a:r>
          </a:p>
          <a:p>
            <a:pPr marL="1200150" lvl="2" indent="-342900">
              <a:buFont typeface="+mj-lt"/>
              <a:buAutoNum type="alphaLcParenR"/>
            </a:pPr>
            <a:r>
              <a:rPr lang="ru-RU" sz="1900" dirty="0">
                <a:solidFill>
                  <a:schemeClr val="tx1"/>
                </a:solidFill>
              </a:rPr>
              <a:t>приостановления статуса Признанной ВФПС Ассоциации класса яхт, </a:t>
            </a:r>
          </a:p>
          <a:p>
            <a:pPr marL="1200150" lvl="2" indent="-342900">
              <a:buFont typeface="+mj-lt"/>
              <a:buAutoNum type="alphaLcParenR"/>
            </a:pPr>
            <a:r>
              <a:rPr lang="ru-RU" sz="1900" dirty="0">
                <a:solidFill>
                  <a:schemeClr val="tx1"/>
                </a:solidFill>
              </a:rPr>
              <a:t>отсутствия статуса юридического лица у Признанной ВФПС Ассоциации класса яхт.</a:t>
            </a:r>
          </a:p>
          <a:p>
            <a:pPr marL="914400" lvl="2" indent="0">
              <a:buNone/>
            </a:pPr>
            <a:r>
              <a:rPr lang="ru-RU" sz="1900" dirty="0"/>
              <a:t>Офицер класса яхт –  физическое лицо - член ВФПС.</a:t>
            </a:r>
          </a:p>
        </p:txBody>
      </p:sp>
    </p:spTree>
    <p:extLst>
      <p:ext uri="{BB962C8B-B14F-4D97-AF65-F5344CB8AC3E}">
        <p14:creationId xmlns:p14="http://schemas.microsoft.com/office/powerpoint/2010/main" val="3139344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785" y="168266"/>
            <a:ext cx="11313268" cy="1508760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Всероссийский Реестр видов спорта (ВРВС)</a:t>
            </a:r>
            <a:br>
              <a:rPr lang="ru-RU" sz="4000" dirty="0"/>
            </a:br>
            <a:r>
              <a:rPr lang="ru-RU" dirty="0"/>
              <a:t>вид спорта «Парусный спорт» </a:t>
            </a:r>
            <a:br>
              <a:rPr lang="ru-RU" dirty="0"/>
            </a:br>
            <a:r>
              <a:rPr lang="ru-RU" dirty="0"/>
              <a:t>номер-код 038005611Я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5190" y="1784135"/>
            <a:ext cx="9784080" cy="4970834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в настоящее время в ВРВС включены </a:t>
            </a:r>
            <a:r>
              <a:rPr lang="ru-RU" sz="2400" dirty="0">
                <a:solidFill>
                  <a:srgbClr val="FF0000"/>
                </a:solidFill>
              </a:rPr>
              <a:t>56</a:t>
            </a:r>
            <a:r>
              <a:rPr lang="ru-RU" sz="2400" dirty="0"/>
              <a:t> спортивных дисциплины, в том числе: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400" dirty="0"/>
              <a:t>классы яхт, парусных досок, </a:t>
            </a:r>
            <a:r>
              <a:rPr lang="ru-RU" sz="2400" dirty="0" err="1"/>
              <a:t>кайтбординга</a:t>
            </a:r>
            <a:r>
              <a:rPr lang="ru-RU" sz="2400" dirty="0"/>
              <a:t>, </a:t>
            </a:r>
            <a:r>
              <a:rPr lang="ru-RU" sz="2400" dirty="0" err="1"/>
              <a:t>сноукайтинга</a:t>
            </a:r>
            <a:r>
              <a:rPr lang="ru-RU" sz="2400" dirty="0"/>
              <a:t>,  радиоуправляемых яхт, буеров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400" dirty="0"/>
              <a:t>дисциплины: матчевые гонки, командные гонки, дальние плавания </a:t>
            </a:r>
          </a:p>
          <a:p>
            <a:r>
              <a:rPr lang="ru-RU" sz="2400" dirty="0"/>
              <a:t>Включение новых спортивных дисциплин в ВРВС и исключение из ВРВС производится в соответствии с приказом Минспорта РФ об утверждении порядка признания видов спорта, спортивных дисциплин и включения их во всероссийский реестр видов спорта и порядка его ведения - </a:t>
            </a:r>
            <a:r>
              <a:rPr lang="en-US" sz="2400" dirty="0">
                <a:hlinkClick r:id="rId2"/>
              </a:rPr>
              <a:t>https://www.minsport.gov.ru/sport/high-sport/priznanie-vidov-spor/</a:t>
            </a:r>
            <a:r>
              <a:rPr lang="ru-RU" sz="2400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156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0107"/>
          </a:xfrm>
        </p:spPr>
        <p:txBody>
          <a:bodyPr/>
          <a:lstStyle/>
          <a:p>
            <a:r>
              <a:rPr lang="ru-RU" dirty="0"/>
              <a:t>Финансирование соревнований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07616"/>
            <a:ext cx="10515600" cy="4970834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/>
              <a:t>Долевое финансирование: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 err="1"/>
              <a:t>Минспорт</a:t>
            </a:r>
            <a:r>
              <a:rPr lang="ru-RU" sz="2400" dirty="0"/>
              <a:t> России – в рамках годового бюджета, утверждается </a:t>
            </a:r>
            <a:r>
              <a:rPr lang="ru-RU" sz="2400" dirty="0" err="1"/>
              <a:t>Минспортом</a:t>
            </a:r>
            <a:r>
              <a:rPr lang="ru-RU" sz="2400" dirty="0"/>
              <a:t> России по представлению ВФПС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ВФПС – в рамках годового бюджета, утверждается Президиумом ВФПС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Проводящая организация и привлеченные спонсоры</a:t>
            </a:r>
          </a:p>
          <a:p>
            <a:pPr marL="228600" lvl="3">
              <a:spcBef>
                <a:spcPts val="1000"/>
              </a:spcBef>
            </a:pPr>
            <a:r>
              <a:rPr lang="ru-RU" sz="2400" dirty="0"/>
              <a:t>Финансирование Минспорта России и ВФПС выделяется только на отборочные соревнования сборных команд и Первенства России в рамках утвержденных бюджетов</a:t>
            </a:r>
          </a:p>
          <a:p>
            <a:pPr marL="228600" lvl="3">
              <a:spcBef>
                <a:spcPts val="1000"/>
              </a:spcBef>
            </a:pPr>
            <a:r>
              <a:rPr lang="ru-RU" sz="2400" dirty="0"/>
              <a:t>Ни одно соревнование не проводится только за счет </a:t>
            </a:r>
            <a:r>
              <a:rPr lang="ru-RU" sz="2400" dirty="0" err="1"/>
              <a:t>Минспорта</a:t>
            </a:r>
            <a:r>
              <a:rPr lang="ru-RU" sz="2400" dirty="0"/>
              <a:t> России или ВФПС</a:t>
            </a:r>
          </a:p>
          <a:p>
            <a:pPr marL="228600" lvl="3"/>
            <a:r>
              <a:rPr lang="ru-RU" sz="2400" dirty="0"/>
              <a:t>Формируется на основании Порядка финансирования и Норм финансирования мероприятий ЕКП Минспорта России -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  <a:hlinkClick r:id="rId2"/>
              </a:rPr>
              <a:t>http://www.minsport.gov.ru/documents/ministry-orders/28251/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ru-RU" sz="2400" dirty="0"/>
              <a:t>и 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hlinkClick r:id="rId3"/>
              </a:rPr>
              <a:t>http://www.minsport.gov.ru/documents/ministry-orders/28254/</a:t>
            </a:r>
            <a:r>
              <a:rPr lang="ru-RU" sz="2400" dirty="0">
                <a:solidFill>
                  <a:srgbClr val="FF0000"/>
                </a:solidFill>
              </a:rPr>
              <a:t>   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2341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1950" y="204281"/>
            <a:ext cx="10004505" cy="1578927"/>
          </a:xfrm>
        </p:spPr>
        <p:txBody>
          <a:bodyPr>
            <a:normAutofit/>
          </a:bodyPr>
          <a:lstStyle/>
          <a:p>
            <a:r>
              <a:rPr lang="ru-RU" dirty="0"/>
              <a:t>Оформление спортивных званий (разряды, звания и т.д.) производится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2162" y="1655621"/>
            <a:ext cx="9784080" cy="4931923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В соответствии с Единой Всероссийской спортивной Классификацией (ЕВСК)</a:t>
            </a:r>
          </a:p>
          <a:p>
            <a:r>
              <a:rPr lang="ru-RU" sz="2400" dirty="0"/>
              <a:t>Только по результатам соревнований, включенных в ЕКП</a:t>
            </a:r>
          </a:p>
          <a:p>
            <a:r>
              <a:rPr lang="ru-RU" sz="2400" dirty="0"/>
              <a:t>Только в классах, включенных в ВРВС</a:t>
            </a:r>
          </a:p>
          <a:p>
            <a:r>
              <a:rPr lang="ru-RU" sz="2400" dirty="0"/>
              <a:t>Оформленные представления на присвоение званий МС, МСМК, ЗМС направляются региональным органом исполнительной власти в области физкультуры и спорта в </a:t>
            </a:r>
            <a:r>
              <a:rPr lang="ru-RU" sz="2400" dirty="0" err="1"/>
              <a:t>Минспорт</a:t>
            </a:r>
            <a:r>
              <a:rPr lang="ru-RU" sz="2400" dirty="0"/>
              <a:t> России</a:t>
            </a:r>
          </a:p>
          <a:p>
            <a:r>
              <a:rPr lang="ru-RU" sz="2400" dirty="0"/>
              <a:t>По направлению </a:t>
            </a:r>
            <a:r>
              <a:rPr lang="ru-RU" sz="2400" dirty="0" err="1"/>
              <a:t>Минспорта</a:t>
            </a:r>
            <a:r>
              <a:rPr lang="ru-RU" sz="2400" dirty="0"/>
              <a:t> России правильность оформления представлений контролируется Исполкомом ВФПС</a:t>
            </a:r>
          </a:p>
          <a:p>
            <a:r>
              <a:rPr lang="ru-RU" sz="2400" dirty="0"/>
              <a:t>Опубликовано - </a:t>
            </a:r>
            <a:r>
              <a:rPr lang="en-US" sz="2400" dirty="0">
                <a:hlinkClick r:id="rId2"/>
              </a:rPr>
              <a:t>https://www.minsport.gov.ru/sport/high-sport/edinaya-vserossiyska/31598/</a:t>
            </a:r>
            <a:r>
              <a:rPr lang="ru-RU" sz="2400" dirty="0"/>
              <a:t> и </a:t>
            </a:r>
            <a:r>
              <a:rPr lang="en-US" sz="2400" dirty="0">
                <a:hlinkClick r:id="rId3"/>
              </a:rPr>
              <a:t>https://rusyf.ru/documents/362</a:t>
            </a:r>
            <a:r>
              <a:rPr lang="ru-RU" sz="2400" dirty="0"/>
              <a:t>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0285475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00507"/>
            <a:ext cx="8596668" cy="1104223"/>
          </a:xfrm>
        </p:spPr>
        <p:txBody>
          <a:bodyPr>
            <a:normAutofit fontScale="90000"/>
          </a:bodyPr>
          <a:lstStyle/>
          <a:p>
            <a:r>
              <a:rPr lang="ru-RU" dirty="0"/>
              <a:t>Членство в ВФПС и участие в официальных физкультурных</a:t>
            </a:r>
            <a:r>
              <a:rPr lang="en-US" dirty="0"/>
              <a:t>/</a:t>
            </a:r>
            <a:r>
              <a:rPr lang="ru-RU" dirty="0"/>
              <a:t>спортивных мероприятиях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577009"/>
            <a:ext cx="9561371" cy="4836670"/>
          </a:xfrm>
        </p:spPr>
        <p:txBody>
          <a:bodyPr>
            <a:normAutofit fontScale="77500" lnSpcReduction="20000"/>
          </a:bodyPr>
          <a:lstStyle/>
          <a:p>
            <a:r>
              <a:rPr lang="ru-RU" sz="2400" dirty="0"/>
              <a:t>в соответствии с п.2.3.1 Регламента ВФПС «Система соревнований…» к участию в соревнованиях </a:t>
            </a:r>
            <a:r>
              <a:rPr lang="ru-RU" sz="2400" b="1" i="1" dirty="0"/>
              <a:t>статуса</a:t>
            </a:r>
            <a:r>
              <a:rPr lang="ru-RU" sz="2400" dirty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Чемпионаты, Кубки и Первенства России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Всероссийские соревнования</a:t>
            </a:r>
          </a:p>
          <a:p>
            <a:pPr marL="0" indent="0">
              <a:buNone/>
            </a:pPr>
            <a:r>
              <a:rPr lang="ru-RU" sz="2400" dirty="0"/>
              <a:t>   допускаются:</a:t>
            </a:r>
            <a:endParaRPr lang="en-US" sz="2400" dirty="0"/>
          </a:p>
          <a:p>
            <a:pPr lvl="0"/>
            <a:r>
              <a:rPr lang="ru-RU" sz="2500" dirty="0"/>
              <a:t>граждане РФ 18 лет и старше – члены ВФПС;</a:t>
            </a:r>
          </a:p>
          <a:p>
            <a:pPr lvl="0"/>
            <a:r>
              <a:rPr lang="ru-RU" sz="2500" dirty="0"/>
              <a:t>граждане РФ – юноши и девушки моложе 18 лет;</a:t>
            </a:r>
          </a:p>
          <a:p>
            <a:pPr lvl="0"/>
            <a:r>
              <a:rPr lang="ru-RU" sz="2500" dirty="0"/>
              <a:t>граждане РФ 18 лет и старше, не являющиеся одновременно членами ВФПС и Национальной Ассоциации класса (если того требуют правила класса), или не подтвердившие свое членство в текущем году, при условии оплаты ими стартового взноса в 3-х кратном размере;</a:t>
            </a:r>
          </a:p>
          <a:p>
            <a:r>
              <a:rPr lang="ru-RU" sz="2500" dirty="0"/>
              <a:t>Иностранные спортсмены – по приглашению Проводящей организации и/или ВФПС (только для соревнований, имеющих статус «Международное соревнование»). На ЧР</a:t>
            </a:r>
            <a:r>
              <a:rPr lang="en-US" sz="2500" dirty="0"/>
              <a:t>/</a:t>
            </a:r>
            <a:r>
              <a:rPr lang="ru-RU" sz="2500" dirty="0"/>
              <a:t>ПР</a:t>
            </a:r>
            <a:r>
              <a:rPr lang="en-US" sz="2500" dirty="0"/>
              <a:t>/</a:t>
            </a:r>
            <a:r>
              <a:rPr lang="ru-RU" sz="2500" dirty="0"/>
              <a:t>КР</a:t>
            </a:r>
            <a:r>
              <a:rPr lang="en-US" sz="2500" dirty="0"/>
              <a:t>/</a:t>
            </a:r>
            <a:r>
              <a:rPr lang="ru-RU" sz="2500" dirty="0"/>
              <a:t>ВС – только вне официального зачета.</a:t>
            </a:r>
          </a:p>
          <a:p>
            <a:pPr marL="0" lvl="1" indent="0">
              <a:buNone/>
            </a:pPr>
            <a:r>
              <a:rPr lang="ru-RU" sz="2400" dirty="0"/>
              <a:t>Подробнее см.п.5.2.1 Регламента ВФПС «Система соревнований» </a:t>
            </a:r>
          </a:p>
          <a:p>
            <a:pPr marL="0" lvl="1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42046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00507"/>
            <a:ext cx="8956996" cy="1117476"/>
          </a:xfrm>
        </p:spPr>
        <p:txBody>
          <a:bodyPr>
            <a:noAutofit/>
          </a:bodyPr>
          <a:lstStyle/>
          <a:p>
            <a:r>
              <a:rPr lang="ru-RU" sz="3000" dirty="0"/>
              <a:t>Членство в ВФПС и участие в физкультурных</a:t>
            </a:r>
            <a:r>
              <a:rPr lang="en-US" sz="3000" dirty="0"/>
              <a:t>/</a:t>
            </a:r>
            <a:r>
              <a:rPr lang="ru-RU" sz="3000" dirty="0"/>
              <a:t>спортивных мероприятиях ВФПС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417983"/>
            <a:ext cx="9561371" cy="4995696"/>
          </a:xfrm>
        </p:spPr>
        <p:txBody>
          <a:bodyPr>
            <a:normAutofit fontScale="92500"/>
          </a:bodyPr>
          <a:lstStyle/>
          <a:p>
            <a:r>
              <a:rPr lang="ru-RU" sz="2400" dirty="0"/>
              <a:t>в соответствии с п.3.3.1 Регламента ВФПС «Система соревнований…» к участию в соревнованиях </a:t>
            </a:r>
            <a:r>
              <a:rPr lang="ru-RU" sz="2400" b="1" i="1" dirty="0"/>
              <a:t>статуса</a:t>
            </a:r>
            <a:r>
              <a:rPr lang="ru-RU" sz="2400" dirty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Чемпионаты, Кубки и Первенства класса (Ассоциации класса)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Всероссийские соревнования</a:t>
            </a:r>
          </a:p>
          <a:p>
            <a:pPr marL="0" indent="0">
              <a:buNone/>
            </a:pPr>
            <a:r>
              <a:rPr lang="ru-RU" sz="2400" dirty="0"/>
              <a:t>   допускаются:</a:t>
            </a:r>
            <a:endParaRPr lang="en-US" sz="2400" dirty="0"/>
          </a:p>
          <a:p>
            <a:r>
              <a:rPr lang="ru-RU" sz="2500" dirty="0"/>
              <a:t>граждане РФ 18 лет и старше – члены ВФПС и Национальной Ассоциации класса, если того требуют правила класса;</a:t>
            </a:r>
          </a:p>
          <a:p>
            <a:r>
              <a:rPr lang="ru-RU" sz="2500" dirty="0"/>
              <a:t>граждане РФ – юноши и девушки моложе 18 лет по заявкам юридических лиц – членов ВФПС;</a:t>
            </a:r>
          </a:p>
          <a:p>
            <a:r>
              <a:rPr lang="ru-RU" sz="2500" dirty="0"/>
              <a:t>Иностранные спортсмены</a:t>
            </a:r>
            <a:r>
              <a:rPr lang="ru-RU" dirty="0"/>
              <a:t>.</a:t>
            </a:r>
          </a:p>
          <a:p>
            <a:pPr marL="0" lvl="1" indent="0">
              <a:buNone/>
            </a:pPr>
            <a:r>
              <a:rPr lang="ru-RU" sz="2400" dirty="0"/>
              <a:t>Подробнее см.п.6.2.1 Регламента ВФПС «Система соревнований…» </a:t>
            </a:r>
          </a:p>
          <a:p>
            <a:pPr marL="0" lvl="1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666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7618"/>
          </a:xfrm>
        </p:spPr>
        <p:txBody>
          <a:bodyPr/>
          <a:lstStyle/>
          <a:p>
            <a:r>
              <a:rPr lang="ru-RU" dirty="0"/>
              <a:t>Нормативно-правовая база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76237"/>
            <a:ext cx="10515600" cy="5048655"/>
          </a:xfrm>
        </p:spPr>
        <p:txBody>
          <a:bodyPr>
            <a:normAutofit fontScale="85000" lnSpcReduction="20000"/>
          </a:bodyPr>
          <a:lstStyle/>
          <a:p>
            <a:r>
              <a:rPr lang="ru-RU" sz="2400" dirty="0"/>
              <a:t>Закон «О физической культуре и спорте в РФ»</a:t>
            </a:r>
          </a:p>
          <a:p>
            <a:r>
              <a:rPr lang="ru-RU" sz="2400" dirty="0"/>
              <a:t>Устав ВФПС</a:t>
            </a:r>
          </a:p>
          <a:p>
            <a:r>
              <a:rPr lang="ru-RU" sz="2400" dirty="0"/>
              <a:t>Правила вида спорта «Парусный спорт»: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ru-RU" sz="2000" dirty="0"/>
              <a:t>Международные ППГ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ru-RU" sz="2000" dirty="0"/>
              <a:t>Национальные предписания (ППС)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ru-RU" sz="2000" dirty="0"/>
              <a:t>Правила классов</a:t>
            </a:r>
          </a:p>
          <a:p>
            <a:r>
              <a:rPr lang="ru-RU" sz="2400" dirty="0"/>
              <a:t>Единый Календарный План </a:t>
            </a:r>
            <a:r>
              <a:rPr lang="ru-RU" sz="2400" dirty="0" err="1"/>
              <a:t>Минспорта</a:t>
            </a:r>
            <a:r>
              <a:rPr lang="ru-RU" sz="2400" dirty="0"/>
              <a:t> России (ЕКП) и Положение о межрегиональных и всероссийских официальных спортивных соревнованиях </a:t>
            </a:r>
            <a:r>
              <a:rPr lang="ru-RU" sz="2400" dirty="0" err="1"/>
              <a:t>Минспорта</a:t>
            </a:r>
            <a:r>
              <a:rPr lang="ru-RU" sz="2400" dirty="0"/>
              <a:t> России по парусному спорту.</a:t>
            </a:r>
          </a:p>
          <a:p>
            <a:r>
              <a:rPr lang="ru-RU" sz="2400" dirty="0"/>
              <a:t>Регламент ВФПС «Система соревнований по парусному спорту, включенных             в план-календарь ВФПС»</a:t>
            </a:r>
          </a:p>
          <a:p>
            <a:r>
              <a:rPr lang="ru-RU" sz="2400" dirty="0"/>
              <a:t>План-календарь мероприятий ВФПС</a:t>
            </a:r>
          </a:p>
          <a:p>
            <a:r>
              <a:rPr lang="ru-RU" sz="2400" dirty="0"/>
              <a:t>Положение ВФПС о признании классов </a:t>
            </a:r>
          </a:p>
          <a:p>
            <a:r>
              <a:rPr lang="ru-RU" sz="2400" dirty="0"/>
              <a:t>Всероссийский реестр видов спорта (ВРВС)</a:t>
            </a:r>
          </a:p>
          <a:p>
            <a:r>
              <a:rPr lang="ru-RU" sz="2400" dirty="0"/>
              <a:t>Единая Всероссийская спортивная классификация (ЕВСК)</a:t>
            </a:r>
          </a:p>
        </p:txBody>
      </p:sp>
    </p:spTree>
    <p:extLst>
      <p:ext uri="{BB962C8B-B14F-4D97-AF65-F5344CB8AC3E}">
        <p14:creationId xmlns:p14="http://schemas.microsoft.com/office/powerpoint/2010/main" val="10688819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29296"/>
            <a:ext cx="8596668" cy="660400"/>
          </a:xfrm>
        </p:spPr>
        <p:txBody>
          <a:bodyPr/>
          <a:lstStyle/>
          <a:p>
            <a:r>
              <a:rPr lang="ru-RU" b="1" i="1" dirty="0"/>
              <a:t>Статусы</a:t>
            </a:r>
            <a:r>
              <a:rPr lang="ru-RU" dirty="0"/>
              <a:t> соревнований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70000"/>
            <a:ext cx="9987693" cy="506506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400" dirty="0"/>
              <a:t>В настоящее время действует классификация соревнований, используемая </a:t>
            </a:r>
            <a:r>
              <a:rPr lang="ru-RU" sz="2400" dirty="0" err="1"/>
              <a:t>Минспортом</a:t>
            </a:r>
            <a:r>
              <a:rPr lang="ru-RU" sz="2400" dirty="0"/>
              <a:t> РФ и ВФПС: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Международные соревнования на территории РФ (МС)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Чемпионаты, Кубки и Первенства России (ЧР, ПР, КР)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Чемпионаты, Кубки и Первенства класса (Ассоциации класса) (ЧК, ПК, КК)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Всероссийские соревнования (ВС)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Межрегиональные соревнования (</a:t>
            </a:r>
            <a:r>
              <a:rPr lang="ru-RU" sz="2400" dirty="0" err="1"/>
              <a:t>МрС</a:t>
            </a:r>
            <a:r>
              <a:rPr lang="ru-RU" sz="2400" dirty="0"/>
              <a:t>), в том числе чемпионаты и первенства Федеральных округов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Региональные соревнования, в том числе чемпионаты и первенства субъектов РФ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Муниципальные соревнования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Клубные соревнования</a:t>
            </a:r>
          </a:p>
          <a:p>
            <a:pPr marL="0" indent="0">
              <a:buNone/>
            </a:pPr>
            <a:r>
              <a:rPr lang="ru-RU" sz="2400" dirty="0"/>
              <a:t>Дополнительно: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Соревнования, проводимые вне территории России при поддержке ВФПС </a:t>
            </a:r>
            <a:r>
              <a:rPr lang="ru-RU" sz="2300" dirty="0"/>
              <a:t>(только при получении согласования ФПС страны, на территории которой проводится это соревнование)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738299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6532" y="261871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dirty="0"/>
              <a:t>Требования к официальным соревнованиям всероссийского </a:t>
            </a:r>
            <a:r>
              <a:rPr lang="ru-RU" b="1" i="1" dirty="0"/>
              <a:t>статуса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2671"/>
            <a:ext cx="10515600" cy="4993227"/>
          </a:xfrm>
        </p:spPr>
        <p:txBody>
          <a:bodyPr>
            <a:noAutofit/>
          </a:bodyPr>
          <a:lstStyle/>
          <a:p>
            <a:r>
              <a:rPr lang="ru-RU" sz="2000" dirty="0"/>
              <a:t>см. раздел 2 Регламента ВФПС «Система соревнований по парусному спорту, включенных в план-календарь ВФПС»  </a:t>
            </a:r>
          </a:p>
          <a:p>
            <a:r>
              <a:rPr lang="ru-RU" sz="2000" dirty="0"/>
              <a:t>важные положения: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chemeClr val="tx1"/>
                </a:solidFill>
              </a:rPr>
              <a:t>Согласно статье 16 Федерального закона о спорте организация и проведение Чемпионатов, Первенств и Кубков России входят в полномочия ВФПС;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chemeClr val="tx1"/>
                </a:solidFill>
              </a:rPr>
              <a:t>Согласно статье 16 Федерального закона о спорте ВФПС может делегировать физкультурно-спортивным организациям право на проведение Чемпионатов, Первенств и Кубков России, с учетом требований Международных Правил парусных гонок (ППГ) Международной Федерации парусного спорта (WORLD SAILING)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FF0000"/>
                </a:solidFill>
              </a:rPr>
              <a:t>все спортивные сооружения, на которых проводятся спортивные соревнования, должны быть включены во всероссийский  реестр объектов спорта (ст. 37.1 ФЗ о спорте)</a:t>
            </a:r>
            <a:r>
              <a:rPr lang="en-US" sz="1800" dirty="0">
                <a:solidFill>
                  <a:srgbClr val="FF0000"/>
                </a:solidFill>
              </a:rPr>
              <a:t>.</a:t>
            </a:r>
            <a:r>
              <a:rPr lang="ru-RU" sz="1800" dirty="0">
                <a:solidFill>
                  <a:srgbClr val="FF0000"/>
                </a:solidFill>
              </a:rPr>
              <a:t> Объект спорта, сведения о котором отсутствуют во Всероссийском реестре объектов спорта, не может использоваться для проведения официальных физкультурных мероприятий и спортивных мероприятий.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6637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6532" y="261871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dirty="0"/>
              <a:t>Требования к официальным соревнованиям всероссийского </a:t>
            </a:r>
            <a:r>
              <a:rPr lang="ru-RU" b="1" i="1" dirty="0"/>
              <a:t>статуса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2671"/>
            <a:ext cx="10515600" cy="4993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/>
              <a:t>П.5 ст.37.1 ФЗ о спорте:  Объект спорта, сведения о котором отсутствуют во Всероссийском реестре объектов спорта, не может использоваться для проведения физкультурных мероприятий и спортивных мероприятий, включенных в Единый календарный план межрегиональных, всероссийских и международных физкультурных мероприятий и спортивных мероприятий, календарные планы физкультурных мероприятий и спортивных мероприятий субъектов Российской Федерации, за исключением случая, если объект спорта впервые используется для проведения официального физкультурного мероприятия или спортивного мероприятия.</a:t>
            </a:r>
          </a:p>
          <a:p>
            <a:pPr marL="0" indent="0">
              <a:buNone/>
            </a:pPr>
            <a:r>
              <a:rPr lang="ru-RU" dirty="0"/>
              <a:t>При этом: п.7 ст.2 ФЗ о спорте: объекты спорта - объекты недвижимого имущества или комплексы недвижимого имущества, специально предназначенные для проведения физкультурных мероприятий и (или) спортивных мероприятий, в том числе спортивные сооружения;</a:t>
            </a:r>
          </a:p>
          <a:p>
            <a:pPr marL="0" indent="0">
              <a:buNone/>
            </a:pPr>
            <a:r>
              <a:rPr lang="ru-RU" dirty="0"/>
              <a:t>При этом: п.17 ст.2 ФЗ о спорте: спортивное сооружение - инженерно-строительный объект, созданный для проведения физкультурных мероприятий и (или) спортивных мероприятий и имеющий пространственно-территориальные границы;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9350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Порядок формирования судейских коллегий на соревнования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400" dirty="0"/>
              <a:t>Главные судейские коллегии и </a:t>
            </a:r>
            <a:r>
              <a:rPr lang="ru-RU" sz="2400" dirty="0" err="1"/>
              <a:t>протестовые</a:t>
            </a:r>
            <a:r>
              <a:rPr lang="ru-RU" sz="2400" dirty="0"/>
              <a:t> комитеты соревнований уровня: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Чемпионаты, Кубки и Первенства России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Чемпионаты, Кубки и Первенства класса (Ассоциации класса)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Всероссийские соревнования</a:t>
            </a:r>
          </a:p>
          <a:p>
            <a:pPr marL="0" indent="0">
              <a:buNone/>
            </a:pPr>
            <a:r>
              <a:rPr lang="ru-RU" sz="2400" dirty="0"/>
              <a:t>Согласовываются со Всероссийской коллегией судей и Исполкомом ВФПС. </a:t>
            </a:r>
          </a:p>
          <a:p>
            <a:r>
              <a:rPr lang="ru-RU" sz="2400" dirty="0"/>
              <a:t>Каждый судья обязан пройти аттестацию на соответствующую категорию.</a:t>
            </a:r>
          </a:p>
        </p:txBody>
      </p:sp>
    </p:spTree>
    <p:extLst>
      <p:ext uri="{BB962C8B-B14F-4D97-AF65-F5344CB8AC3E}">
        <p14:creationId xmlns:p14="http://schemas.microsoft.com/office/powerpoint/2010/main" val="35626378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303" y="287628"/>
            <a:ext cx="8596668" cy="665408"/>
          </a:xfrm>
        </p:spPr>
        <p:txBody>
          <a:bodyPr/>
          <a:lstStyle/>
          <a:p>
            <a:r>
              <a:rPr lang="ru-RU" dirty="0"/>
              <a:t>ОТЧЕТНОСТЬ о соревнованиях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4303" y="953035"/>
            <a:ext cx="9393946" cy="5460643"/>
          </a:xfrm>
        </p:spPr>
        <p:txBody>
          <a:bodyPr>
            <a:normAutofit fontScale="85000" lnSpcReduction="20000"/>
          </a:bodyPr>
          <a:lstStyle/>
          <a:p>
            <a:r>
              <a:rPr lang="ru-RU" sz="2400" b="1" dirty="0"/>
              <a:t>Отчет о проведении соревнования состоит</a:t>
            </a:r>
            <a:r>
              <a:rPr lang="ru-RU" sz="2400" dirty="0"/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2200" dirty="0"/>
              <a:t>Отчет гоночного комитета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2200" dirty="0"/>
              <a:t>Отчет </a:t>
            </a:r>
            <a:r>
              <a:rPr lang="ru-RU" sz="2200" dirty="0" err="1"/>
              <a:t>протестового</a:t>
            </a:r>
            <a:r>
              <a:rPr lang="ru-RU" sz="2200" dirty="0"/>
              <a:t> комитета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2200" dirty="0"/>
              <a:t>Отчет технического комитета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2200" dirty="0"/>
              <a:t>Результаты соревнования</a:t>
            </a:r>
          </a:p>
          <a:p>
            <a:pPr marL="182880" lvl="1">
              <a:spcBef>
                <a:spcPts val="1200"/>
              </a:spcBef>
              <a:spcAft>
                <a:spcPts val="200"/>
              </a:spcAft>
            </a:pPr>
            <a:r>
              <a:rPr lang="ru-RU" sz="2200" b="1" dirty="0"/>
              <a:t>ВАЖНЫЕ МОМЕНТЫ:</a:t>
            </a:r>
          </a:p>
          <a:p>
            <a:pPr marL="411480" lvl="2">
              <a:spcBef>
                <a:spcPts val="1200"/>
              </a:spcBef>
              <a:spcAft>
                <a:spcPts val="200"/>
              </a:spcAft>
            </a:pPr>
            <a:r>
              <a:rPr lang="ru-RU" sz="2200" dirty="0"/>
              <a:t>В отчете ГК территории – это только Субъекты РФ, относящиеся к определенным Федеральным округам (ФО)!!!</a:t>
            </a:r>
          </a:p>
          <a:p>
            <a:pPr marL="411480" lvl="2">
              <a:spcBef>
                <a:spcPts val="1200"/>
              </a:spcBef>
              <a:spcAft>
                <a:spcPts val="200"/>
              </a:spcAft>
            </a:pPr>
            <a:r>
              <a:rPr lang="ru-RU" sz="2200" dirty="0"/>
              <a:t>В отчете ГК должна содержаться информация по участникам соревнования (в каждом классе </a:t>
            </a:r>
            <a:r>
              <a:rPr lang="en-US" sz="2200" dirty="0"/>
              <a:t>/</a:t>
            </a:r>
            <a:r>
              <a:rPr lang="ru-RU" sz="2200" dirty="0"/>
              <a:t> спортивной дисциплине:</a:t>
            </a:r>
          </a:p>
          <a:p>
            <a:pPr marL="754380" lvl="3" indent="-342900">
              <a:spcBef>
                <a:spcPts val="12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ru-RU" sz="2100" dirty="0"/>
              <a:t>Кол-во субъектов, которые они представляют</a:t>
            </a:r>
          </a:p>
          <a:p>
            <a:pPr marL="754380" lvl="3" indent="-342900">
              <a:spcBef>
                <a:spcPts val="12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ru-RU" sz="2100" dirty="0"/>
              <a:t>Кол-во ФО, которые они представляют</a:t>
            </a:r>
          </a:p>
          <a:p>
            <a:pPr marL="754380" lvl="3" indent="-342900">
              <a:spcBef>
                <a:spcPts val="12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ru-RU" sz="2100" dirty="0"/>
              <a:t>Кол-во спортсменов</a:t>
            </a:r>
          </a:p>
          <a:p>
            <a:pPr marL="754380" lvl="3" indent="-342900">
              <a:spcBef>
                <a:spcPts val="12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ru-RU" sz="2100" dirty="0"/>
              <a:t>Кол-во тренеров </a:t>
            </a:r>
          </a:p>
          <a:p>
            <a:pPr marL="754380" lvl="3" indent="-342900">
              <a:spcBef>
                <a:spcPts val="12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ru-RU" sz="2100" dirty="0"/>
              <a:t>Кол-во судей (включая информацию Ф.И.О., Должность, категория, город)</a:t>
            </a:r>
          </a:p>
          <a:p>
            <a:pPr marL="182880" lvl="1">
              <a:spcBef>
                <a:spcPts val="1200"/>
              </a:spcBef>
              <a:spcAft>
                <a:spcPts val="200"/>
              </a:spcAft>
            </a:pPr>
            <a:endParaRPr lang="ru-RU" sz="2200" dirty="0"/>
          </a:p>
          <a:p>
            <a:pPr marL="182880" lvl="1">
              <a:spcBef>
                <a:spcPts val="1200"/>
              </a:spcBef>
              <a:spcAft>
                <a:spcPts val="200"/>
              </a:spcAft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5891694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6924"/>
          </a:xfrm>
        </p:spPr>
        <p:txBody>
          <a:bodyPr>
            <a:normAutofit fontScale="90000"/>
          </a:bodyPr>
          <a:lstStyle/>
          <a:p>
            <a:r>
              <a:rPr lang="ru-RU" dirty="0"/>
              <a:t>ОТЧЕТНОСТЬ о соревнованиях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39373"/>
            <a:ext cx="9728796" cy="4950794"/>
          </a:xfrm>
        </p:spPr>
        <p:txBody>
          <a:bodyPr>
            <a:noAutofit/>
          </a:bodyPr>
          <a:lstStyle/>
          <a:p>
            <a:r>
              <a:rPr lang="ru-RU" sz="2800" b="1" dirty="0"/>
              <a:t>ВАЖНЫЕ МОМЕНТЫ (продолжение)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2200" dirty="0"/>
              <a:t>Название соревнований и дисциплин должно совпадать с ВРВС и ЕКП Минспорта России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2200" dirty="0"/>
              <a:t>Все отчеты и результаты должны быть направлены в Исполком ВФПС в трехдневный срок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2200" dirty="0"/>
              <a:t>Сканированные документы необходимо сохранять в формате </a:t>
            </a:r>
            <a:r>
              <a:rPr lang="en-US" sz="2200" dirty="0"/>
              <a:t>PDF – </a:t>
            </a:r>
            <a:r>
              <a:rPr lang="ru-RU" sz="2200" dirty="0"/>
              <a:t>один документ – один файл, независимо от кол-ва страниц.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2200" dirty="0"/>
              <a:t>Сканировать документы необходимо аккуратно (четкость, обрезка текста)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2200" dirty="0"/>
              <a:t>Если результаты / отчеты передаются на бумажном носителе, то желательно, чтобы они были напечатаны только на одной стороне листа</a:t>
            </a:r>
            <a:r>
              <a:rPr lang="en-US" sz="2200" dirty="0"/>
              <a:t> </a:t>
            </a:r>
            <a:r>
              <a:rPr lang="en-US" sz="1800" dirty="0"/>
              <a:t>(</a:t>
            </a:r>
            <a:r>
              <a:rPr lang="ru-RU" sz="1800" dirty="0"/>
              <a:t>при сканировании с оборотом иногда проявляется обратная сторона)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4171744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4607" y="1536879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4800" dirty="0"/>
              <a:t>Спасибо за внимание!</a:t>
            </a:r>
            <a:br>
              <a:rPr lang="ru-RU" sz="4800" dirty="0"/>
            </a:b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2184" y="3062111"/>
            <a:ext cx="8596668" cy="17545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Хорошего ветра и удачи!</a:t>
            </a:r>
          </a:p>
        </p:txBody>
      </p:sp>
    </p:spTree>
    <p:extLst>
      <p:ext uri="{BB962C8B-B14F-4D97-AF65-F5344CB8AC3E}">
        <p14:creationId xmlns:p14="http://schemas.microsoft.com/office/powerpoint/2010/main" val="1313817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Правила вида спорта «Парусный спорт»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2919" y="1807535"/>
            <a:ext cx="9784080" cy="5050465"/>
          </a:xfrm>
        </p:spPr>
        <p:txBody>
          <a:bodyPr>
            <a:noAutofit/>
          </a:bodyPr>
          <a:lstStyle/>
          <a:p>
            <a:r>
              <a:rPr lang="ru-RU" sz="2400" dirty="0"/>
              <a:t>Правила вида спорта включают Международные ППГ,  Национальные предписания и Правила классов яхт</a:t>
            </a:r>
          </a:p>
          <a:p>
            <a:r>
              <a:rPr lang="ru-RU" sz="2400" dirty="0"/>
              <a:t>Правила вида спорта готовит ВФПС и утверждает </a:t>
            </a:r>
            <a:r>
              <a:rPr lang="ru-RU" sz="2400" dirty="0" err="1"/>
              <a:t>Минспорт</a:t>
            </a:r>
            <a:r>
              <a:rPr lang="ru-RU" sz="2400" dirty="0"/>
              <a:t> России</a:t>
            </a:r>
          </a:p>
          <a:p>
            <a:r>
              <a:rPr lang="ru-RU" sz="2400" dirty="0"/>
              <a:t>На территории РФ все соревнования проводятся в соответствии с</a:t>
            </a:r>
            <a:r>
              <a:rPr lang="en-US" sz="2400" dirty="0"/>
              <a:t> </a:t>
            </a:r>
            <a:r>
              <a:rPr lang="ru-RU" sz="2400" dirty="0"/>
              <a:t>этими правилами</a:t>
            </a:r>
          </a:p>
          <a:p>
            <a:pPr marL="0" indent="0">
              <a:buNone/>
            </a:pPr>
            <a:r>
              <a:rPr lang="ru-RU" sz="2400" dirty="0"/>
              <a:t>Текущий статус:</a:t>
            </a:r>
          </a:p>
          <a:p>
            <a:pPr lvl="1"/>
            <a:r>
              <a:rPr lang="ru-RU" sz="2400" dirty="0"/>
              <a:t>ППГ и Правила классов – действуют</a:t>
            </a:r>
          </a:p>
          <a:p>
            <a:pPr lvl="1"/>
            <a:r>
              <a:rPr lang="ru-RU" sz="2400" dirty="0"/>
              <a:t>Национальные предписания – текущая редакция (ППС) утверждена 18.11.2017</a:t>
            </a:r>
          </a:p>
          <a:p>
            <a:pPr lvl="1"/>
            <a:r>
              <a:rPr lang="ru-RU" sz="2400" dirty="0"/>
              <a:t>ПВС утверждены 08.08.2019 (приказ Минспорта № 627)</a:t>
            </a:r>
          </a:p>
        </p:txBody>
      </p:sp>
    </p:spTree>
    <p:extLst>
      <p:ext uri="{BB962C8B-B14F-4D97-AF65-F5344CB8AC3E}">
        <p14:creationId xmlns:p14="http://schemas.microsoft.com/office/powerpoint/2010/main" val="2106110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9027" y="356887"/>
            <a:ext cx="10694773" cy="1325563"/>
          </a:xfrm>
        </p:spPr>
        <p:txBody>
          <a:bodyPr>
            <a:normAutofit/>
          </a:bodyPr>
          <a:lstStyle/>
          <a:p>
            <a:r>
              <a:rPr lang="ru-RU" sz="4000" dirty="0"/>
              <a:t>Единый Календарный План</a:t>
            </a:r>
            <a:br>
              <a:rPr lang="ru-RU" sz="4000" dirty="0"/>
            </a:br>
            <a:r>
              <a:rPr lang="ru-RU" sz="4000" b="1" dirty="0">
                <a:solidFill>
                  <a:srgbClr val="FF0000"/>
                </a:solidFill>
              </a:rPr>
              <a:t>Минспорта Р</a:t>
            </a:r>
            <a:r>
              <a:rPr lang="ru-RU" b="1" dirty="0">
                <a:solidFill>
                  <a:srgbClr val="FF0000"/>
                </a:solidFill>
              </a:rPr>
              <a:t>ОССИИ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dirty="0"/>
              <a:t>(ЕКП)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846320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/>
              <a:t>В ЕКП включаются соревнования только в классах, представленных во Всероссийском реестре видов спорта (ВРВС)</a:t>
            </a:r>
          </a:p>
          <a:p>
            <a:r>
              <a:rPr lang="ru-RU" sz="2400" dirty="0"/>
              <a:t>В ЕКП включаются соревнования следующего </a:t>
            </a:r>
            <a:r>
              <a:rPr lang="ru-RU" sz="2400" b="1" i="1" dirty="0"/>
              <a:t>статуса</a:t>
            </a:r>
            <a:r>
              <a:rPr lang="en-US" sz="2400" dirty="0"/>
              <a:t>: </a:t>
            </a:r>
            <a:endParaRPr lang="ru-RU" sz="2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международные соревнования на территории РФ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чемпионаты, Кубки и первенства России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всероссийские соревнования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межрегиональные соревнования (чемпионаты/первенства ФО, зональные соревнования, межрегиональные соревнования – по 2 от каждого ФО)</a:t>
            </a:r>
            <a:endParaRPr lang="en-US" sz="2400" dirty="0"/>
          </a:p>
          <a:p>
            <a:r>
              <a:rPr lang="ru-RU" sz="2400" dirty="0"/>
              <a:t>Прием заявок для включения в ЕКП осуществляется ВФПС до 20 сентября (ежегодно)</a:t>
            </a:r>
          </a:p>
          <a:p>
            <a:r>
              <a:rPr lang="ru-RU" sz="2400" dirty="0"/>
              <a:t>Предложения ВФПС по включению соревнований в ЕКП направляются в Минспорт России до 30 сентября (ежегодно)</a:t>
            </a:r>
          </a:p>
        </p:txBody>
      </p:sp>
    </p:spTree>
    <p:extLst>
      <p:ext uri="{BB962C8B-B14F-4D97-AF65-F5344CB8AC3E}">
        <p14:creationId xmlns:p14="http://schemas.microsoft.com/office/powerpoint/2010/main" val="868657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9027" y="356887"/>
            <a:ext cx="10694773" cy="1325563"/>
          </a:xfrm>
        </p:spPr>
        <p:txBody>
          <a:bodyPr>
            <a:normAutofit/>
          </a:bodyPr>
          <a:lstStyle/>
          <a:p>
            <a:r>
              <a:rPr lang="ru-RU" sz="4000" dirty="0"/>
              <a:t>Единый Календарный План</a:t>
            </a:r>
            <a:br>
              <a:rPr lang="ru-RU" sz="4000" dirty="0"/>
            </a:br>
            <a:r>
              <a:rPr lang="ru-RU" sz="4000" b="1" dirty="0" err="1">
                <a:solidFill>
                  <a:srgbClr val="FF0000"/>
                </a:solidFill>
              </a:rPr>
              <a:t>Минспорта</a:t>
            </a:r>
            <a:r>
              <a:rPr lang="ru-RU" sz="4000" b="1" dirty="0">
                <a:solidFill>
                  <a:srgbClr val="FF0000"/>
                </a:solidFill>
              </a:rPr>
              <a:t> РОССИИ </a:t>
            </a:r>
            <a:r>
              <a:rPr lang="ru-RU" sz="4000" dirty="0"/>
              <a:t>(ЕКП) - </a:t>
            </a:r>
            <a:r>
              <a:rPr lang="ru-RU" sz="4000" cap="none" dirty="0"/>
              <a:t>продолжение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7896" y="1828800"/>
            <a:ext cx="10124661" cy="5029200"/>
          </a:xfrm>
        </p:spPr>
        <p:txBody>
          <a:bodyPr>
            <a:normAutofit fontScale="92500"/>
          </a:bodyPr>
          <a:lstStyle/>
          <a:p>
            <a:r>
              <a:rPr lang="ru-RU" sz="2400" dirty="0"/>
              <a:t>Чемпионаты, кубки и Первенства России могут проводиться только в классах, включенных в ВРВС и только при условии включения их в ЕКП</a:t>
            </a:r>
          </a:p>
          <a:p>
            <a:r>
              <a:rPr lang="ru-RU" sz="2400" dirty="0"/>
              <a:t>Региональные органы исполнительной власти в области физкультуры и спорта командируют команды только на соревнования, включенные в ЕКП</a:t>
            </a:r>
          </a:p>
          <a:p>
            <a:r>
              <a:rPr lang="ru-RU" sz="2400" dirty="0"/>
              <a:t>Оформление спортивных разрядов и званий производится в соответствии с Единой всероссийской спортивной классификацией (ЕВСК) - по итогам соревнований, включенных в ЕКП и выполнивших по факту заявленный </a:t>
            </a:r>
            <a:r>
              <a:rPr lang="ru-RU" sz="2400" b="1" i="1" dirty="0"/>
              <a:t>статус</a:t>
            </a:r>
          </a:p>
          <a:p>
            <a:r>
              <a:rPr lang="ru-RU" sz="2400" dirty="0" err="1"/>
              <a:t>Минспорт</a:t>
            </a:r>
            <a:r>
              <a:rPr lang="ru-RU" sz="2400" dirty="0"/>
              <a:t> России выделяет финансовые средства только на мероприятия, включенные в ЕКП (в рамках</a:t>
            </a:r>
            <a:r>
              <a:rPr lang="en-US" sz="2400" dirty="0"/>
              <a:t> </a:t>
            </a:r>
            <a:r>
              <a:rPr lang="ru-RU" sz="2400" dirty="0"/>
              <a:t>выделенного бюджета)</a:t>
            </a:r>
          </a:p>
          <a:p>
            <a:r>
              <a:rPr lang="ru-RU" sz="2400" dirty="0"/>
              <a:t>ЕКП опубликован - </a:t>
            </a:r>
            <a:r>
              <a:rPr lang="en-US" sz="2400" dirty="0">
                <a:hlinkClick r:id="rId2"/>
              </a:rPr>
              <a:t>http://minsport.gov.ru/sport/high-sport/edinyy-kalendarnyy-p/</a:t>
            </a:r>
            <a:r>
              <a:rPr lang="ru-RU" sz="2400" dirty="0"/>
              <a:t> 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9439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Единые календарные планы РЕГИОНОВ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Формируются региональными ФПС</a:t>
            </a:r>
          </a:p>
          <a:p>
            <a:r>
              <a:rPr lang="ru-RU" sz="2400" dirty="0"/>
              <a:t>Согласуются региональными органами исполнительной власти в области физкультуры и спорта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2684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4763"/>
          </a:xfrm>
        </p:spPr>
        <p:txBody>
          <a:bodyPr>
            <a:noAutofit/>
          </a:bodyPr>
          <a:lstStyle/>
          <a:p>
            <a:r>
              <a:rPr lang="ru-RU" dirty="0"/>
              <a:t>Положение о соревнованиях, включенных в ЕКП </a:t>
            </a:r>
            <a:r>
              <a:rPr lang="ru-RU" dirty="0" err="1"/>
              <a:t>Минспорта</a:t>
            </a:r>
            <a:r>
              <a:rPr lang="ru-RU" dirty="0"/>
              <a:t> РОССИИ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2919" y="1929008"/>
            <a:ext cx="9784080" cy="4928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Положение о межрегиональных и всероссийских официальных спортивных соревнованиях по парусному спорту:</a:t>
            </a:r>
          </a:p>
          <a:p>
            <a:r>
              <a:rPr lang="ru-RU" sz="2400" dirty="0"/>
              <a:t>готовит ВФПС и утверждает </a:t>
            </a:r>
            <a:r>
              <a:rPr lang="ru-RU" sz="2400" dirty="0" err="1"/>
              <a:t>Минспорт</a:t>
            </a:r>
            <a:r>
              <a:rPr lang="ru-RU" sz="2400" dirty="0"/>
              <a:t> России</a:t>
            </a:r>
          </a:p>
          <a:p>
            <a:r>
              <a:rPr lang="ru-RU" sz="2400" dirty="0"/>
              <a:t>является основанием для командирования спортсменов на соревнования</a:t>
            </a:r>
          </a:p>
          <a:p>
            <a:r>
              <a:rPr lang="ru-RU" sz="2400" dirty="0"/>
              <a:t>содержит соревнования, включенные в ЕКП </a:t>
            </a:r>
            <a:r>
              <a:rPr lang="ru-RU" sz="2400" dirty="0" err="1"/>
              <a:t>Минспорта</a:t>
            </a:r>
            <a:r>
              <a:rPr lang="ru-RU" sz="2400" dirty="0"/>
              <a:t> России, кроме международных соревнований</a:t>
            </a:r>
          </a:p>
          <a:p>
            <a:r>
              <a:rPr lang="ru-RU" sz="2400" dirty="0"/>
              <a:t>Опубликовано - </a:t>
            </a:r>
            <a:r>
              <a:rPr lang="en-US" sz="2400" dirty="0">
                <a:solidFill>
                  <a:srgbClr val="FF0000"/>
                </a:solidFill>
                <a:hlinkClick r:id="rId2"/>
              </a:rPr>
              <a:t>https://www.minsport.gov.ru/sport/high-sport/edinyy-kalendarnyy-p/34153/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024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565" y="207265"/>
            <a:ext cx="8560905" cy="1743456"/>
          </a:xfrm>
        </p:spPr>
        <p:txBody>
          <a:bodyPr>
            <a:noAutofit/>
          </a:bodyPr>
          <a:lstStyle/>
          <a:p>
            <a:r>
              <a:rPr lang="ru-RU" sz="3200" dirty="0"/>
              <a:t>Регламент ВФПС «Система соревнований </a:t>
            </a:r>
            <a:br>
              <a:rPr lang="ru-RU" sz="3200" dirty="0"/>
            </a:br>
            <a:r>
              <a:rPr lang="ru-RU" sz="3200" dirty="0"/>
              <a:t>по парусному спорту, включенных в план-календарь ВФПС»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57985"/>
            <a:ext cx="10515600" cy="401897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400" dirty="0"/>
              <a:t>регулирует спортивную деятельность ВФПС  в части организации и проведения соревнований, включенных в ПЛАН-КАЛЕНДАРЬ ВФПС: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международные соревнования на территории России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чемпионаты, Кубки и первенства России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чемпионаты, Кубки и первенства классов (Ассоциаций классов) ВФПС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всероссийские соревнования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межрегиональные соревнования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региональные соревнования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400" dirty="0"/>
              <a:t>соревнования, проводимые вне территории России при поддержке ВФПС </a:t>
            </a:r>
          </a:p>
        </p:txBody>
      </p:sp>
    </p:spTree>
    <p:extLst>
      <p:ext uri="{BB962C8B-B14F-4D97-AF65-F5344CB8AC3E}">
        <p14:creationId xmlns:p14="http://schemas.microsoft.com/office/powerpoint/2010/main" val="3688032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4455" y="352022"/>
            <a:ext cx="8596668" cy="1090412"/>
          </a:xfrm>
        </p:spPr>
        <p:txBody>
          <a:bodyPr>
            <a:normAutofit fontScale="90000"/>
          </a:bodyPr>
          <a:lstStyle/>
          <a:p>
            <a:r>
              <a:rPr lang="ru-RU" dirty="0"/>
              <a:t>Регламент ВФПС «Система соревнований по парусному спорту на территории России»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4455" y="1442434"/>
            <a:ext cx="10515600" cy="5065064"/>
          </a:xfrm>
        </p:spPr>
        <p:txBody>
          <a:bodyPr>
            <a:noAutofit/>
          </a:bodyPr>
          <a:lstStyle/>
          <a:p>
            <a:r>
              <a:rPr lang="ru-RU" sz="2000" dirty="0"/>
              <a:t>Включает в себя разделы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1800" dirty="0"/>
              <a:t>Раздел 1. Общие положения 	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1800" dirty="0"/>
              <a:t>Раздел 2. Официальные физкультурные</a:t>
            </a:r>
            <a:r>
              <a:rPr lang="en-US" sz="1800" dirty="0"/>
              <a:t>/</a:t>
            </a:r>
            <a:r>
              <a:rPr lang="ru-RU" sz="1800" dirty="0"/>
              <a:t>спортивные мероприятия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1800" dirty="0"/>
              <a:t>Раздел 3. Физкультурные/спортивные мероприятия ВФПС.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1800" dirty="0"/>
              <a:t>Раздел 4. Порядок включения спортивных мероприятий/спортивных соревнований в календари </a:t>
            </a:r>
            <a:r>
              <a:rPr lang="en-US" sz="1800" dirty="0"/>
              <a:t>World Sailing</a:t>
            </a:r>
            <a:r>
              <a:rPr lang="ru-RU" sz="1800" dirty="0"/>
              <a:t>, </a:t>
            </a:r>
            <a:r>
              <a:rPr lang="en-US" sz="1800" dirty="0"/>
              <a:t>EUROSAF</a:t>
            </a:r>
            <a:r>
              <a:rPr lang="ru-RU" sz="1800" dirty="0"/>
              <a:t>, Минспорта России (ЕКП), ВФПС.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1800" dirty="0"/>
              <a:t>Раздел 5. Требования и рекомендации по составлению Положений</a:t>
            </a:r>
            <a:r>
              <a:rPr lang="en-US" sz="1800" dirty="0"/>
              <a:t>/</a:t>
            </a:r>
            <a:r>
              <a:rPr lang="ru-RU" sz="1800" dirty="0"/>
              <a:t>Регламентов официальных соревнований.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1800" dirty="0"/>
              <a:t>Раздел 6. Требования и рекомендации по составлению Положений о спортивных соревнованиях и физкультурных мероприятиях ВФПС.</a:t>
            </a:r>
            <a:r>
              <a:rPr lang="ru-RU" b="1" i="1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1800" dirty="0"/>
              <a:t>Раздел 7. Приложения</a:t>
            </a:r>
          </a:p>
          <a:p>
            <a:pPr marL="228600" lvl="1"/>
            <a:r>
              <a:rPr lang="ru-RU" sz="1800" dirty="0"/>
              <a:t>Опубликован в разделе «Организаторам Соревнований» сайта ВФПС - </a:t>
            </a:r>
            <a:r>
              <a:rPr lang="en-US" sz="1800" dirty="0">
                <a:hlinkClick r:id="rId2"/>
              </a:rPr>
              <a:t>https://rusyf.ru/documents/437</a:t>
            </a:r>
            <a:r>
              <a:rPr lang="ru-RU" sz="1800" dirty="0"/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30836976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E22F65135F313D45A292DBDE140365D2" ma:contentTypeVersion="0" ma:contentTypeDescription="Создание документа." ma:contentTypeScope="" ma:versionID="fc4e7a5d86b0e9f5dd1a011957e1524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55e4f5434b0d6e16c19fe76cb39849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4D7E06-A714-4827-AC52-708646285F3F}">
  <ds:schemaRefs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1E296509-A519-42C1-B999-DC07AF879E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9919B6-E3BE-4F97-86C1-1AC26ECEC0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2994</TotalTime>
  <Words>2148</Words>
  <Application>Microsoft Office PowerPoint</Application>
  <PresentationFormat>Широкоэкранный</PresentationFormat>
  <Paragraphs>214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3" baseType="lpstr">
      <vt:lpstr>Arial</vt:lpstr>
      <vt:lpstr>Calibri</vt:lpstr>
      <vt:lpstr>Courier New</vt:lpstr>
      <vt:lpstr>Trebuchet MS</vt:lpstr>
      <vt:lpstr>Wingdings</vt:lpstr>
      <vt:lpstr>Wingdings 3</vt:lpstr>
      <vt:lpstr>Грань</vt:lpstr>
      <vt:lpstr>Система организации соревнований по парусному спорту в России</vt:lpstr>
      <vt:lpstr>Нормативно-правовая база</vt:lpstr>
      <vt:lpstr>Правила вида спорта «Парусный спорт»</vt:lpstr>
      <vt:lpstr>Единый Календарный План Минспорта РОССИИ (ЕКП)</vt:lpstr>
      <vt:lpstr>Единый Календарный План Минспорта РОССИИ (ЕКП) - продолжение</vt:lpstr>
      <vt:lpstr>Единые календарные планы РЕГИОНОВ</vt:lpstr>
      <vt:lpstr>Положение о соревнованиях, включенных в ЕКП Минспорта РОССИИ</vt:lpstr>
      <vt:lpstr>Регламент ВФПС «Система соревнований  по парусному спорту, включенных в план-календарь ВФПС»</vt:lpstr>
      <vt:lpstr>Регламент ВФПС «Система соревнований по парусному спорту на территории России»</vt:lpstr>
      <vt:lpstr>План-Календарь мероприятий ВФПС </vt:lpstr>
      <vt:lpstr>План-Календарь мероприятий ВФПС </vt:lpstr>
      <vt:lpstr>Положение ВФПС о признании классов яхт, Ассоциаций классов яхт</vt:lpstr>
      <vt:lpstr>Положение ВФПС о признании классов яхт, Ассоциаций классов яхт - ключевые положения</vt:lpstr>
      <vt:lpstr>Положение ВФПС о признании классов яхт, Ассоциаций классов яхт - ключевые положения</vt:lpstr>
      <vt:lpstr>Всероссийский Реестр видов спорта (ВРВС) вид спорта «Парусный спорт»  номер-код 038005611Я </vt:lpstr>
      <vt:lpstr>Финансирование соревнований</vt:lpstr>
      <vt:lpstr>Оформление спортивных званий (разряды, звания и т.д.) производится</vt:lpstr>
      <vt:lpstr>Членство в ВФПС и участие в официальных физкультурных/спортивных мероприятиях </vt:lpstr>
      <vt:lpstr>Членство в ВФПС и участие в физкультурных/спортивных мероприятиях ВФПС</vt:lpstr>
      <vt:lpstr>Статусы соревнований</vt:lpstr>
      <vt:lpstr>Требования к официальным соревнованиям всероссийского статуса:</vt:lpstr>
      <vt:lpstr>Требования к официальным соревнованиям всероссийского статуса:</vt:lpstr>
      <vt:lpstr>Порядок формирования судейских коллегий на соревнования </vt:lpstr>
      <vt:lpstr>ОТЧЕТНОСТЬ о соревнованиях</vt:lpstr>
      <vt:lpstr>ОТЧЕТНОСТЬ о соревнованиях </vt:lpstr>
      <vt:lpstr>Спасибо за внимание!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Новые подходы к организации соревнований</dc:title>
  <dc:creator>Леонид Кляйман</dc:creator>
  <cp:lastModifiedBy>Яна Добжицкая</cp:lastModifiedBy>
  <cp:revision>247</cp:revision>
  <dcterms:created xsi:type="dcterms:W3CDTF">2013-08-22T08:28:15Z</dcterms:created>
  <dcterms:modified xsi:type="dcterms:W3CDTF">2020-02-07T09:16:22Z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0x010100E22F65135F313D45A292DBDE140365D2</vt:lpwstr>
  </property>
</Properties>
</file>